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5" r:id="rId11"/>
    <p:sldId id="270" r:id="rId12"/>
    <p:sldId id="266" r:id="rId13"/>
    <p:sldId id="264" r:id="rId14"/>
    <p:sldId id="267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B688A-4743-4BF1-9EEA-24DD5C419405}" v="5" dt="2025-12-14T23:29:31.067"/>
    <p1510:client id="{F898CDEA-4BE2-4E6A-AAD4-572DDB500B60}" v="38" dt="2025-12-14T20:21:44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066" y="283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1A4A21-D540-4253-B6DF-C990C2809E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D2F35A-A1D6-4A81-B68E-9CED0387CF3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End-to-End Workflow</a:t>
          </a:r>
          <a:endParaRPr lang="en-US"/>
        </a:p>
      </dgm:t>
    </dgm:pt>
    <dgm:pt modelId="{70E17704-C204-4AC3-A80E-4B877C4E1D53}" type="parTrans" cxnId="{908B09F9-5A30-45F1-9E47-A49A3FEB2B10}">
      <dgm:prSet/>
      <dgm:spPr/>
      <dgm:t>
        <a:bodyPr/>
        <a:lstStyle/>
        <a:p>
          <a:endParaRPr lang="en-US"/>
        </a:p>
      </dgm:t>
    </dgm:pt>
    <dgm:pt modelId="{5B309624-C6CE-4A69-A237-A4B27899269A}" type="sibTrans" cxnId="{908B09F9-5A30-45F1-9E47-A49A3FEB2B10}">
      <dgm:prSet/>
      <dgm:spPr/>
      <dgm:t>
        <a:bodyPr/>
        <a:lstStyle/>
        <a:p>
          <a:endParaRPr lang="en-US"/>
        </a:p>
      </dgm:t>
    </dgm:pt>
    <dgm:pt modelId="{2B5EF5D9-6C69-4BCE-8F7C-C3D34B4EAA5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Raw NBA data ingestion</a:t>
          </a:r>
          <a:endParaRPr lang="en-US"/>
        </a:p>
      </dgm:t>
    </dgm:pt>
    <dgm:pt modelId="{9D08E5A0-CE6A-4A0F-B51E-59897DAC1865}" type="parTrans" cxnId="{2A756B28-7B80-4B4C-8D76-5780DAEC10B8}">
      <dgm:prSet/>
      <dgm:spPr/>
      <dgm:t>
        <a:bodyPr/>
        <a:lstStyle/>
        <a:p>
          <a:endParaRPr lang="en-US"/>
        </a:p>
      </dgm:t>
    </dgm:pt>
    <dgm:pt modelId="{A4BDAAD5-07FD-4CE3-B333-342D5942AB33}" type="sibTrans" cxnId="{2A756B28-7B80-4B4C-8D76-5780DAEC10B8}">
      <dgm:prSet/>
      <dgm:spPr/>
      <dgm:t>
        <a:bodyPr/>
        <a:lstStyle/>
        <a:p>
          <a:endParaRPr lang="en-US"/>
        </a:p>
      </dgm:t>
    </dgm:pt>
    <dgm:pt modelId="{7CE4938E-1465-4568-A618-6A61E7C618A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Data cleaning and normalization</a:t>
          </a:r>
          <a:endParaRPr lang="en-US"/>
        </a:p>
      </dgm:t>
    </dgm:pt>
    <dgm:pt modelId="{9B63844D-A0A6-4702-8A15-DA4C30F385F3}" type="parTrans" cxnId="{C42C3781-A3EA-44D6-9C5C-BF5314F7BC04}">
      <dgm:prSet/>
      <dgm:spPr/>
      <dgm:t>
        <a:bodyPr/>
        <a:lstStyle/>
        <a:p>
          <a:endParaRPr lang="en-US"/>
        </a:p>
      </dgm:t>
    </dgm:pt>
    <dgm:pt modelId="{1C3F8A0B-2639-417B-AF22-839F6B43A7AC}" type="sibTrans" cxnId="{C42C3781-A3EA-44D6-9C5C-BF5314F7BC04}">
      <dgm:prSet/>
      <dgm:spPr/>
      <dgm:t>
        <a:bodyPr/>
        <a:lstStyle/>
        <a:p>
          <a:endParaRPr lang="en-US"/>
        </a:p>
      </dgm:t>
    </dgm:pt>
    <dgm:pt modelId="{C04E689A-87F8-4405-91E0-381DA2B2D19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Feature engineering:</a:t>
          </a:r>
          <a:endParaRPr lang="en-US"/>
        </a:p>
      </dgm:t>
    </dgm:pt>
    <dgm:pt modelId="{09FA1BAF-6CB1-45F7-A555-3B01411AFF60}" type="parTrans" cxnId="{1EA31EEB-AEFE-4CAD-978D-13C59758AACE}">
      <dgm:prSet/>
      <dgm:spPr/>
      <dgm:t>
        <a:bodyPr/>
        <a:lstStyle/>
        <a:p>
          <a:endParaRPr lang="en-US"/>
        </a:p>
      </dgm:t>
    </dgm:pt>
    <dgm:pt modelId="{CCFAD9D2-1A99-4D13-A143-357A783B745B}" type="sibTrans" cxnId="{1EA31EEB-AEFE-4CAD-978D-13C59758AACE}">
      <dgm:prSet/>
      <dgm:spPr/>
      <dgm:t>
        <a:bodyPr/>
        <a:lstStyle/>
        <a:p>
          <a:endParaRPr lang="en-US"/>
        </a:p>
      </dgm:t>
    </dgm:pt>
    <dgm:pt modelId="{349755CC-91D9-4B58-87A9-7A1B35F154C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Season start year, Era labels, Team-level aggregates</a:t>
          </a:r>
          <a:endParaRPr lang="en-US" dirty="0"/>
        </a:p>
      </dgm:t>
    </dgm:pt>
    <dgm:pt modelId="{C4BF88A9-ED1B-4073-BCF3-90E6E3C05581}" type="parTrans" cxnId="{729B7584-32F1-4ABE-A5D2-D40683027393}">
      <dgm:prSet/>
      <dgm:spPr/>
      <dgm:t>
        <a:bodyPr/>
        <a:lstStyle/>
        <a:p>
          <a:endParaRPr lang="en-US"/>
        </a:p>
      </dgm:t>
    </dgm:pt>
    <dgm:pt modelId="{7626BF7F-42B4-4B6D-A3A4-68146500B50B}" type="sibTrans" cxnId="{729B7584-32F1-4ABE-A5D2-D40683027393}">
      <dgm:prSet/>
      <dgm:spPr/>
      <dgm:t>
        <a:bodyPr/>
        <a:lstStyle/>
        <a:p>
          <a:endParaRPr lang="en-US"/>
        </a:p>
      </dgm:t>
    </dgm:pt>
    <dgm:pt modelId="{41510236-B0AF-4957-BAF7-249A269A2C3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Static exploratory visualization (Phase I)</a:t>
          </a:r>
          <a:endParaRPr lang="en-US"/>
        </a:p>
      </dgm:t>
    </dgm:pt>
    <dgm:pt modelId="{3D44F7DC-D3D6-4C91-ABDD-3E0A879809E8}" type="parTrans" cxnId="{B9122A4F-CACA-46D5-97D4-C3FF2354AB51}">
      <dgm:prSet/>
      <dgm:spPr/>
      <dgm:t>
        <a:bodyPr/>
        <a:lstStyle/>
        <a:p>
          <a:endParaRPr lang="en-US"/>
        </a:p>
      </dgm:t>
    </dgm:pt>
    <dgm:pt modelId="{5358BE9B-6B57-44FF-8145-E1DB21C4895F}" type="sibTrans" cxnId="{B9122A4F-CACA-46D5-97D4-C3FF2354AB51}">
      <dgm:prSet/>
      <dgm:spPr/>
      <dgm:t>
        <a:bodyPr/>
        <a:lstStyle/>
        <a:p>
          <a:endParaRPr lang="en-US"/>
        </a:p>
      </dgm:t>
    </dgm:pt>
    <dgm:pt modelId="{73123C43-BB60-4CDD-8982-15932C0F66C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Statistical analysis (correlation, PCA, normality)</a:t>
          </a:r>
          <a:endParaRPr lang="en-US"/>
        </a:p>
      </dgm:t>
    </dgm:pt>
    <dgm:pt modelId="{B967119B-4A41-4024-9ACE-504F6BE1BCE4}" type="parTrans" cxnId="{6339E692-F371-4FD4-8285-45D831A8FC3E}">
      <dgm:prSet/>
      <dgm:spPr/>
      <dgm:t>
        <a:bodyPr/>
        <a:lstStyle/>
        <a:p>
          <a:endParaRPr lang="en-US"/>
        </a:p>
      </dgm:t>
    </dgm:pt>
    <dgm:pt modelId="{3F337987-1D6A-473C-B455-E828CAB35CBA}" type="sibTrans" cxnId="{6339E692-F371-4FD4-8285-45D831A8FC3E}">
      <dgm:prSet/>
      <dgm:spPr/>
      <dgm:t>
        <a:bodyPr/>
        <a:lstStyle/>
        <a:p>
          <a:endParaRPr lang="en-US"/>
        </a:p>
      </dgm:t>
    </dgm:pt>
    <dgm:pt modelId="{AB434E36-4A64-437C-8B72-D3E94747EBF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Interactive dashboard development (Phase II)</a:t>
          </a:r>
          <a:endParaRPr lang="en-US"/>
        </a:p>
      </dgm:t>
    </dgm:pt>
    <dgm:pt modelId="{1C3FB369-4E15-4CEB-ABC9-DFAD6E2251E4}" type="parTrans" cxnId="{1D8A218B-FF18-4F09-BBBF-E222A4EE3C36}">
      <dgm:prSet/>
      <dgm:spPr/>
      <dgm:t>
        <a:bodyPr/>
        <a:lstStyle/>
        <a:p>
          <a:endParaRPr lang="en-US"/>
        </a:p>
      </dgm:t>
    </dgm:pt>
    <dgm:pt modelId="{7F3A1411-BF9D-49F6-A9D8-CCC6117E092C}" type="sibTrans" cxnId="{1D8A218B-FF18-4F09-BBBF-E222A4EE3C36}">
      <dgm:prSet/>
      <dgm:spPr/>
      <dgm:t>
        <a:bodyPr/>
        <a:lstStyle/>
        <a:p>
          <a:endParaRPr lang="en-US"/>
        </a:p>
      </dgm:t>
    </dgm:pt>
    <dgm:pt modelId="{C9859014-E110-4F1E-B5AE-FC52AB87EA9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Cloud deployment using </a:t>
          </a:r>
          <a:r>
            <a:rPr lang="en-IN" b="1"/>
            <a:t>Google Cloud Platform</a:t>
          </a:r>
          <a:r>
            <a:rPr lang="en-IN"/>
            <a:t> (Phase III)</a:t>
          </a:r>
          <a:endParaRPr lang="en-US"/>
        </a:p>
      </dgm:t>
    </dgm:pt>
    <dgm:pt modelId="{89CC22AC-62BA-4299-9C5A-B30C0B64FA54}" type="parTrans" cxnId="{E8E6D5EF-53CF-47D2-AFA2-1DF6E324396D}">
      <dgm:prSet/>
      <dgm:spPr/>
      <dgm:t>
        <a:bodyPr/>
        <a:lstStyle/>
        <a:p>
          <a:endParaRPr lang="en-US"/>
        </a:p>
      </dgm:t>
    </dgm:pt>
    <dgm:pt modelId="{59D52EF5-BE55-491D-950B-F23009081297}" type="sibTrans" cxnId="{E8E6D5EF-53CF-47D2-AFA2-1DF6E324396D}">
      <dgm:prSet/>
      <dgm:spPr/>
      <dgm:t>
        <a:bodyPr/>
        <a:lstStyle/>
        <a:p>
          <a:endParaRPr lang="en-US"/>
        </a:p>
      </dgm:t>
    </dgm:pt>
    <dgm:pt modelId="{CC336058-DC1F-4D5A-AEE4-E480F7C1F36A}" type="pres">
      <dgm:prSet presAssocID="{B51A4A21-D540-4253-B6DF-C990C2809ED4}" presName="root" presStyleCnt="0">
        <dgm:presLayoutVars>
          <dgm:dir/>
          <dgm:resizeHandles val="exact"/>
        </dgm:presLayoutVars>
      </dgm:prSet>
      <dgm:spPr/>
    </dgm:pt>
    <dgm:pt modelId="{5C7869D2-44C1-460E-ADE0-FF3A97F1956A}" type="pres">
      <dgm:prSet presAssocID="{80D2F35A-A1D6-4A81-B68E-9CED0387CF30}" presName="compNode" presStyleCnt="0"/>
      <dgm:spPr/>
    </dgm:pt>
    <dgm:pt modelId="{C0685359-FF24-47EE-AA28-5EF00A403EC7}" type="pres">
      <dgm:prSet presAssocID="{80D2F35A-A1D6-4A81-B68E-9CED0387CF30}" presName="bgRect" presStyleLbl="bgShp" presStyleIdx="0" presStyleCnt="8"/>
      <dgm:spPr/>
    </dgm:pt>
    <dgm:pt modelId="{515FCD33-1D83-4D18-B951-09538E162167}" type="pres">
      <dgm:prSet presAssocID="{80D2F35A-A1D6-4A81-B68E-9CED0387CF3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C70714-8E6B-41DF-9328-85234D288878}" type="pres">
      <dgm:prSet presAssocID="{80D2F35A-A1D6-4A81-B68E-9CED0387CF30}" presName="spaceRect" presStyleCnt="0"/>
      <dgm:spPr/>
    </dgm:pt>
    <dgm:pt modelId="{91BD4909-BE8F-4DEB-94E0-51DE0AC73F2C}" type="pres">
      <dgm:prSet presAssocID="{80D2F35A-A1D6-4A81-B68E-9CED0387CF30}" presName="parTx" presStyleLbl="revTx" presStyleIdx="0" presStyleCnt="9">
        <dgm:presLayoutVars>
          <dgm:chMax val="0"/>
          <dgm:chPref val="0"/>
        </dgm:presLayoutVars>
      </dgm:prSet>
      <dgm:spPr/>
    </dgm:pt>
    <dgm:pt modelId="{79FA6362-F75A-4599-B3D6-71EACB062E83}" type="pres">
      <dgm:prSet presAssocID="{5B309624-C6CE-4A69-A237-A4B27899269A}" presName="sibTrans" presStyleCnt="0"/>
      <dgm:spPr/>
    </dgm:pt>
    <dgm:pt modelId="{6F49502F-8D9D-42EB-AF48-0DC024244946}" type="pres">
      <dgm:prSet presAssocID="{2B5EF5D9-6C69-4BCE-8F7C-C3D34B4EAA51}" presName="compNode" presStyleCnt="0"/>
      <dgm:spPr/>
    </dgm:pt>
    <dgm:pt modelId="{6FC95DC3-70F3-436E-8BD6-559A4D49950E}" type="pres">
      <dgm:prSet presAssocID="{2B5EF5D9-6C69-4BCE-8F7C-C3D34B4EAA51}" presName="bgRect" presStyleLbl="bgShp" presStyleIdx="1" presStyleCnt="8"/>
      <dgm:spPr/>
    </dgm:pt>
    <dgm:pt modelId="{F3329EEF-D77E-4C98-BCCC-E5C6F00654E8}" type="pres">
      <dgm:prSet presAssocID="{2B5EF5D9-6C69-4BCE-8F7C-C3D34B4EAA5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07A5C78D-9E55-46A4-A5DF-F6250289547D}" type="pres">
      <dgm:prSet presAssocID="{2B5EF5D9-6C69-4BCE-8F7C-C3D34B4EAA51}" presName="spaceRect" presStyleCnt="0"/>
      <dgm:spPr/>
    </dgm:pt>
    <dgm:pt modelId="{5A070938-BC84-4A55-B298-3143C6300E9E}" type="pres">
      <dgm:prSet presAssocID="{2B5EF5D9-6C69-4BCE-8F7C-C3D34B4EAA51}" presName="parTx" presStyleLbl="revTx" presStyleIdx="1" presStyleCnt="9">
        <dgm:presLayoutVars>
          <dgm:chMax val="0"/>
          <dgm:chPref val="0"/>
        </dgm:presLayoutVars>
      </dgm:prSet>
      <dgm:spPr/>
    </dgm:pt>
    <dgm:pt modelId="{CE17440C-CC29-4792-9831-0214DD3EEC56}" type="pres">
      <dgm:prSet presAssocID="{A4BDAAD5-07FD-4CE3-B333-342D5942AB33}" presName="sibTrans" presStyleCnt="0"/>
      <dgm:spPr/>
    </dgm:pt>
    <dgm:pt modelId="{435AED5D-D2B1-4FCF-97DD-85BC7679A9F8}" type="pres">
      <dgm:prSet presAssocID="{7CE4938E-1465-4568-A618-6A61E7C618A9}" presName="compNode" presStyleCnt="0"/>
      <dgm:spPr/>
    </dgm:pt>
    <dgm:pt modelId="{42695379-1A8F-4573-BE0A-7540E4A6BF5C}" type="pres">
      <dgm:prSet presAssocID="{7CE4938E-1465-4568-A618-6A61E7C618A9}" presName="bgRect" presStyleLbl="bgShp" presStyleIdx="2" presStyleCnt="8"/>
      <dgm:spPr/>
    </dgm:pt>
    <dgm:pt modelId="{D1EC76C4-CF20-471E-BD3F-BA85F5497823}" type="pres">
      <dgm:prSet presAssocID="{7CE4938E-1465-4568-A618-6A61E7C618A9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45A28A-92E9-4B2E-B527-7DD7AF591A9D}" type="pres">
      <dgm:prSet presAssocID="{7CE4938E-1465-4568-A618-6A61E7C618A9}" presName="spaceRect" presStyleCnt="0"/>
      <dgm:spPr/>
    </dgm:pt>
    <dgm:pt modelId="{9768AE54-04E2-46C2-A041-0E78CBB9D412}" type="pres">
      <dgm:prSet presAssocID="{7CE4938E-1465-4568-A618-6A61E7C618A9}" presName="parTx" presStyleLbl="revTx" presStyleIdx="2" presStyleCnt="9">
        <dgm:presLayoutVars>
          <dgm:chMax val="0"/>
          <dgm:chPref val="0"/>
        </dgm:presLayoutVars>
      </dgm:prSet>
      <dgm:spPr/>
    </dgm:pt>
    <dgm:pt modelId="{DDA7D2B2-5AFF-4B71-BE71-0379346E3E34}" type="pres">
      <dgm:prSet presAssocID="{1C3F8A0B-2639-417B-AF22-839F6B43A7AC}" presName="sibTrans" presStyleCnt="0"/>
      <dgm:spPr/>
    </dgm:pt>
    <dgm:pt modelId="{A61A86C6-B239-4D22-B060-0481D818E14C}" type="pres">
      <dgm:prSet presAssocID="{C04E689A-87F8-4405-91E0-381DA2B2D193}" presName="compNode" presStyleCnt="0"/>
      <dgm:spPr/>
    </dgm:pt>
    <dgm:pt modelId="{11E75124-0EA0-4F6E-A341-4830E0725789}" type="pres">
      <dgm:prSet presAssocID="{C04E689A-87F8-4405-91E0-381DA2B2D193}" presName="bgRect" presStyleLbl="bgShp" presStyleIdx="3" presStyleCnt="8"/>
      <dgm:spPr/>
    </dgm:pt>
    <dgm:pt modelId="{A7407E86-9134-4B5C-8F89-BD7D0A9E1326}" type="pres">
      <dgm:prSet presAssocID="{C04E689A-87F8-4405-91E0-381DA2B2D19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977865E-5379-4AB5-8EA3-794D3250E124}" type="pres">
      <dgm:prSet presAssocID="{C04E689A-87F8-4405-91E0-381DA2B2D193}" presName="spaceRect" presStyleCnt="0"/>
      <dgm:spPr/>
    </dgm:pt>
    <dgm:pt modelId="{76B21EF9-3681-4104-88F3-861AF568324A}" type="pres">
      <dgm:prSet presAssocID="{C04E689A-87F8-4405-91E0-381DA2B2D193}" presName="parTx" presStyleLbl="revTx" presStyleIdx="3" presStyleCnt="9">
        <dgm:presLayoutVars>
          <dgm:chMax val="0"/>
          <dgm:chPref val="0"/>
        </dgm:presLayoutVars>
      </dgm:prSet>
      <dgm:spPr/>
    </dgm:pt>
    <dgm:pt modelId="{B87C19AF-01CC-47E0-8FA9-2EE1D9A5CB4A}" type="pres">
      <dgm:prSet presAssocID="{C04E689A-87F8-4405-91E0-381DA2B2D193}" presName="desTx" presStyleLbl="revTx" presStyleIdx="4" presStyleCnt="9" custScaleX="118340" custLinFactNeighborX="-30274" custLinFactNeighborY="-963">
        <dgm:presLayoutVars/>
      </dgm:prSet>
      <dgm:spPr/>
    </dgm:pt>
    <dgm:pt modelId="{32BC5DD6-7307-4D2C-B99A-9CF4C43A2469}" type="pres">
      <dgm:prSet presAssocID="{CCFAD9D2-1A99-4D13-A143-357A783B745B}" presName="sibTrans" presStyleCnt="0"/>
      <dgm:spPr/>
    </dgm:pt>
    <dgm:pt modelId="{85798472-4331-4CA0-ACEA-1BD09C707C64}" type="pres">
      <dgm:prSet presAssocID="{41510236-B0AF-4957-BAF7-249A269A2C39}" presName="compNode" presStyleCnt="0"/>
      <dgm:spPr/>
    </dgm:pt>
    <dgm:pt modelId="{92411A54-A20D-42CD-A5CB-BC2E48C8F314}" type="pres">
      <dgm:prSet presAssocID="{41510236-B0AF-4957-BAF7-249A269A2C39}" presName="bgRect" presStyleLbl="bgShp" presStyleIdx="4" presStyleCnt="8"/>
      <dgm:spPr/>
    </dgm:pt>
    <dgm:pt modelId="{DFF64E6A-82CD-4344-9D94-5BEBA2879911}" type="pres">
      <dgm:prSet presAssocID="{41510236-B0AF-4957-BAF7-249A269A2C3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5C1CD5D-A7ED-4AFB-B9A6-0861D7B8B265}" type="pres">
      <dgm:prSet presAssocID="{41510236-B0AF-4957-BAF7-249A269A2C39}" presName="spaceRect" presStyleCnt="0"/>
      <dgm:spPr/>
    </dgm:pt>
    <dgm:pt modelId="{95A52D58-9DFB-4987-95B3-149A3A0D3ECE}" type="pres">
      <dgm:prSet presAssocID="{41510236-B0AF-4957-BAF7-249A269A2C39}" presName="parTx" presStyleLbl="revTx" presStyleIdx="5" presStyleCnt="9">
        <dgm:presLayoutVars>
          <dgm:chMax val="0"/>
          <dgm:chPref val="0"/>
        </dgm:presLayoutVars>
      </dgm:prSet>
      <dgm:spPr/>
    </dgm:pt>
    <dgm:pt modelId="{74BDC835-3A5C-4CEA-AA8A-4A0E3B2F15E8}" type="pres">
      <dgm:prSet presAssocID="{5358BE9B-6B57-44FF-8145-E1DB21C4895F}" presName="sibTrans" presStyleCnt="0"/>
      <dgm:spPr/>
    </dgm:pt>
    <dgm:pt modelId="{874E853B-4B6B-4C97-8431-E53F87652AB9}" type="pres">
      <dgm:prSet presAssocID="{73123C43-BB60-4CDD-8982-15932C0F66C9}" presName="compNode" presStyleCnt="0"/>
      <dgm:spPr/>
    </dgm:pt>
    <dgm:pt modelId="{E3996C2A-1485-43ED-B9DD-742F49AFE5C7}" type="pres">
      <dgm:prSet presAssocID="{73123C43-BB60-4CDD-8982-15932C0F66C9}" presName="bgRect" presStyleLbl="bgShp" presStyleIdx="5" presStyleCnt="8"/>
      <dgm:spPr/>
    </dgm:pt>
    <dgm:pt modelId="{14A22FD3-BAB2-4B4B-8F1D-474BC46C27FF}" type="pres">
      <dgm:prSet presAssocID="{73123C43-BB60-4CDD-8982-15932C0F66C9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8CAA337-7C1C-42D9-ACF4-B21FF0ED83B2}" type="pres">
      <dgm:prSet presAssocID="{73123C43-BB60-4CDD-8982-15932C0F66C9}" presName="spaceRect" presStyleCnt="0"/>
      <dgm:spPr/>
    </dgm:pt>
    <dgm:pt modelId="{6EB1F11B-32D6-4233-8F69-C990FC1A8084}" type="pres">
      <dgm:prSet presAssocID="{73123C43-BB60-4CDD-8982-15932C0F66C9}" presName="parTx" presStyleLbl="revTx" presStyleIdx="6" presStyleCnt="9">
        <dgm:presLayoutVars>
          <dgm:chMax val="0"/>
          <dgm:chPref val="0"/>
        </dgm:presLayoutVars>
      </dgm:prSet>
      <dgm:spPr/>
    </dgm:pt>
    <dgm:pt modelId="{86CB999A-51CF-4797-9BBC-C5C830849C6C}" type="pres">
      <dgm:prSet presAssocID="{3F337987-1D6A-473C-B455-E828CAB35CBA}" presName="sibTrans" presStyleCnt="0"/>
      <dgm:spPr/>
    </dgm:pt>
    <dgm:pt modelId="{0E13C29F-C754-4A71-8697-54A2CA13B50F}" type="pres">
      <dgm:prSet presAssocID="{AB434E36-4A64-437C-8B72-D3E94747EBF2}" presName="compNode" presStyleCnt="0"/>
      <dgm:spPr/>
    </dgm:pt>
    <dgm:pt modelId="{81933C74-A3B1-4446-965C-AE5EB19A506E}" type="pres">
      <dgm:prSet presAssocID="{AB434E36-4A64-437C-8B72-D3E94747EBF2}" presName="bgRect" presStyleLbl="bgShp" presStyleIdx="6" presStyleCnt="8"/>
      <dgm:spPr/>
    </dgm:pt>
    <dgm:pt modelId="{A93BFBE4-9657-4B66-9114-BB8CA98D6FBD}" type="pres">
      <dgm:prSet presAssocID="{AB434E36-4A64-437C-8B72-D3E94747EBF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8FB7FD4-D546-42D2-8D1C-A370AC67AC49}" type="pres">
      <dgm:prSet presAssocID="{AB434E36-4A64-437C-8B72-D3E94747EBF2}" presName="spaceRect" presStyleCnt="0"/>
      <dgm:spPr/>
    </dgm:pt>
    <dgm:pt modelId="{F1CE551E-C256-4070-BD3B-15E6E3C76DB2}" type="pres">
      <dgm:prSet presAssocID="{AB434E36-4A64-437C-8B72-D3E94747EBF2}" presName="parTx" presStyleLbl="revTx" presStyleIdx="7" presStyleCnt="9">
        <dgm:presLayoutVars>
          <dgm:chMax val="0"/>
          <dgm:chPref val="0"/>
        </dgm:presLayoutVars>
      </dgm:prSet>
      <dgm:spPr/>
    </dgm:pt>
    <dgm:pt modelId="{CA10536E-A936-4C4C-AB75-47C80BAAA691}" type="pres">
      <dgm:prSet presAssocID="{7F3A1411-BF9D-49F6-A9D8-CCC6117E092C}" presName="sibTrans" presStyleCnt="0"/>
      <dgm:spPr/>
    </dgm:pt>
    <dgm:pt modelId="{DC43B95B-B544-4629-90CD-FCBC499D06D9}" type="pres">
      <dgm:prSet presAssocID="{C9859014-E110-4F1E-B5AE-FC52AB87EA99}" presName="compNode" presStyleCnt="0"/>
      <dgm:spPr/>
    </dgm:pt>
    <dgm:pt modelId="{E9724C4C-883D-4948-A2D8-B4BEC4F419C1}" type="pres">
      <dgm:prSet presAssocID="{C9859014-E110-4F1E-B5AE-FC52AB87EA99}" presName="bgRect" presStyleLbl="bgShp" presStyleIdx="7" presStyleCnt="8"/>
      <dgm:spPr/>
    </dgm:pt>
    <dgm:pt modelId="{5E4C6FF3-FCBD-4478-9DB3-D8DCDA18D676}" type="pres">
      <dgm:prSet presAssocID="{C9859014-E110-4F1E-B5AE-FC52AB87EA9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7BD1100-22E9-4C19-990D-2E16899001BD}" type="pres">
      <dgm:prSet presAssocID="{C9859014-E110-4F1E-B5AE-FC52AB87EA99}" presName="spaceRect" presStyleCnt="0"/>
      <dgm:spPr/>
    </dgm:pt>
    <dgm:pt modelId="{82035CBA-6BDB-4D38-B722-7E844CD7E304}" type="pres">
      <dgm:prSet presAssocID="{C9859014-E110-4F1E-B5AE-FC52AB87EA99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7438E400-6F6B-4270-B79D-0EA1CB973731}" type="presOf" srcId="{41510236-B0AF-4957-BAF7-249A269A2C39}" destId="{95A52D58-9DFB-4987-95B3-149A3A0D3ECE}" srcOrd="0" destOrd="0" presId="urn:microsoft.com/office/officeart/2018/2/layout/IconVerticalSolidList"/>
    <dgm:cxn modelId="{2A756B28-7B80-4B4C-8D76-5780DAEC10B8}" srcId="{B51A4A21-D540-4253-B6DF-C990C2809ED4}" destId="{2B5EF5D9-6C69-4BCE-8F7C-C3D34B4EAA51}" srcOrd="1" destOrd="0" parTransId="{9D08E5A0-CE6A-4A0F-B51E-59897DAC1865}" sibTransId="{A4BDAAD5-07FD-4CE3-B333-342D5942AB33}"/>
    <dgm:cxn modelId="{8C37705B-52DB-43EB-BD51-6CC42A9053F9}" type="presOf" srcId="{7CE4938E-1465-4568-A618-6A61E7C618A9}" destId="{9768AE54-04E2-46C2-A041-0E78CBB9D412}" srcOrd="0" destOrd="0" presId="urn:microsoft.com/office/officeart/2018/2/layout/IconVerticalSolidList"/>
    <dgm:cxn modelId="{4206AD5C-FE65-45F8-BECB-561B36B8DFA9}" type="presOf" srcId="{80D2F35A-A1D6-4A81-B68E-9CED0387CF30}" destId="{91BD4909-BE8F-4DEB-94E0-51DE0AC73F2C}" srcOrd="0" destOrd="0" presId="urn:microsoft.com/office/officeart/2018/2/layout/IconVerticalSolidList"/>
    <dgm:cxn modelId="{B9122A4F-CACA-46D5-97D4-C3FF2354AB51}" srcId="{B51A4A21-D540-4253-B6DF-C990C2809ED4}" destId="{41510236-B0AF-4957-BAF7-249A269A2C39}" srcOrd="4" destOrd="0" parTransId="{3D44F7DC-D3D6-4C91-ABDD-3E0A879809E8}" sibTransId="{5358BE9B-6B57-44FF-8145-E1DB21C4895F}"/>
    <dgm:cxn modelId="{62609F76-49A5-45C3-99DD-2667DA90A3C9}" type="presOf" srcId="{AB434E36-4A64-437C-8B72-D3E94747EBF2}" destId="{F1CE551E-C256-4070-BD3B-15E6E3C76DB2}" srcOrd="0" destOrd="0" presId="urn:microsoft.com/office/officeart/2018/2/layout/IconVerticalSolidList"/>
    <dgm:cxn modelId="{C42C3781-A3EA-44D6-9C5C-BF5314F7BC04}" srcId="{B51A4A21-D540-4253-B6DF-C990C2809ED4}" destId="{7CE4938E-1465-4568-A618-6A61E7C618A9}" srcOrd="2" destOrd="0" parTransId="{9B63844D-A0A6-4702-8A15-DA4C30F385F3}" sibTransId="{1C3F8A0B-2639-417B-AF22-839F6B43A7AC}"/>
    <dgm:cxn modelId="{729B7584-32F1-4ABE-A5D2-D40683027393}" srcId="{C04E689A-87F8-4405-91E0-381DA2B2D193}" destId="{349755CC-91D9-4B58-87A9-7A1B35F154C3}" srcOrd="0" destOrd="0" parTransId="{C4BF88A9-ED1B-4073-BCF3-90E6E3C05581}" sibTransId="{7626BF7F-42B4-4B6D-A3A4-68146500B50B}"/>
    <dgm:cxn modelId="{1D8A218B-FF18-4F09-BBBF-E222A4EE3C36}" srcId="{B51A4A21-D540-4253-B6DF-C990C2809ED4}" destId="{AB434E36-4A64-437C-8B72-D3E94747EBF2}" srcOrd="6" destOrd="0" parTransId="{1C3FB369-4E15-4CEB-ABC9-DFAD6E2251E4}" sibTransId="{7F3A1411-BF9D-49F6-A9D8-CCC6117E092C}"/>
    <dgm:cxn modelId="{2FD77C90-1106-455B-8062-94CC600C8F11}" type="presOf" srcId="{349755CC-91D9-4B58-87A9-7A1B35F154C3}" destId="{B87C19AF-01CC-47E0-8FA9-2EE1D9A5CB4A}" srcOrd="0" destOrd="0" presId="urn:microsoft.com/office/officeart/2018/2/layout/IconVerticalSolidList"/>
    <dgm:cxn modelId="{6339E692-F371-4FD4-8285-45D831A8FC3E}" srcId="{B51A4A21-D540-4253-B6DF-C990C2809ED4}" destId="{73123C43-BB60-4CDD-8982-15932C0F66C9}" srcOrd="5" destOrd="0" parTransId="{B967119B-4A41-4024-9ACE-504F6BE1BCE4}" sibTransId="{3F337987-1D6A-473C-B455-E828CAB35CBA}"/>
    <dgm:cxn modelId="{A08B3B9B-856C-436D-8EDA-DC3C092E4747}" type="presOf" srcId="{73123C43-BB60-4CDD-8982-15932C0F66C9}" destId="{6EB1F11B-32D6-4233-8F69-C990FC1A8084}" srcOrd="0" destOrd="0" presId="urn:microsoft.com/office/officeart/2018/2/layout/IconVerticalSolidList"/>
    <dgm:cxn modelId="{8BD8A5A5-18B8-4CCB-89E6-04DCA9BA8214}" type="presOf" srcId="{2B5EF5D9-6C69-4BCE-8F7C-C3D34B4EAA51}" destId="{5A070938-BC84-4A55-B298-3143C6300E9E}" srcOrd="0" destOrd="0" presId="urn:microsoft.com/office/officeart/2018/2/layout/IconVerticalSolidList"/>
    <dgm:cxn modelId="{29A4A2AE-EAFF-4151-B846-D99E49D6BC74}" type="presOf" srcId="{C04E689A-87F8-4405-91E0-381DA2B2D193}" destId="{76B21EF9-3681-4104-88F3-861AF568324A}" srcOrd="0" destOrd="0" presId="urn:microsoft.com/office/officeart/2018/2/layout/IconVerticalSolidList"/>
    <dgm:cxn modelId="{B1E4CEBE-218E-4078-B0BD-8C97F0867525}" type="presOf" srcId="{B51A4A21-D540-4253-B6DF-C990C2809ED4}" destId="{CC336058-DC1F-4D5A-AEE4-E480F7C1F36A}" srcOrd="0" destOrd="0" presId="urn:microsoft.com/office/officeart/2018/2/layout/IconVerticalSolidList"/>
    <dgm:cxn modelId="{0CFE5FE3-B3AA-4FB1-9BEA-5C2F04FBAB7B}" type="presOf" srcId="{C9859014-E110-4F1E-B5AE-FC52AB87EA99}" destId="{82035CBA-6BDB-4D38-B722-7E844CD7E304}" srcOrd="0" destOrd="0" presId="urn:microsoft.com/office/officeart/2018/2/layout/IconVerticalSolidList"/>
    <dgm:cxn modelId="{1EA31EEB-AEFE-4CAD-978D-13C59758AACE}" srcId="{B51A4A21-D540-4253-B6DF-C990C2809ED4}" destId="{C04E689A-87F8-4405-91E0-381DA2B2D193}" srcOrd="3" destOrd="0" parTransId="{09FA1BAF-6CB1-45F7-A555-3B01411AFF60}" sibTransId="{CCFAD9D2-1A99-4D13-A143-357A783B745B}"/>
    <dgm:cxn modelId="{E8E6D5EF-53CF-47D2-AFA2-1DF6E324396D}" srcId="{B51A4A21-D540-4253-B6DF-C990C2809ED4}" destId="{C9859014-E110-4F1E-B5AE-FC52AB87EA99}" srcOrd="7" destOrd="0" parTransId="{89CC22AC-62BA-4299-9C5A-B30C0B64FA54}" sibTransId="{59D52EF5-BE55-491D-950B-F23009081297}"/>
    <dgm:cxn modelId="{908B09F9-5A30-45F1-9E47-A49A3FEB2B10}" srcId="{B51A4A21-D540-4253-B6DF-C990C2809ED4}" destId="{80D2F35A-A1D6-4A81-B68E-9CED0387CF30}" srcOrd="0" destOrd="0" parTransId="{70E17704-C204-4AC3-A80E-4B877C4E1D53}" sibTransId="{5B309624-C6CE-4A69-A237-A4B27899269A}"/>
    <dgm:cxn modelId="{E805AF9B-102D-4F73-83E4-8DCA6E4D95D4}" type="presParOf" srcId="{CC336058-DC1F-4D5A-AEE4-E480F7C1F36A}" destId="{5C7869D2-44C1-460E-ADE0-FF3A97F1956A}" srcOrd="0" destOrd="0" presId="urn:microsoft.com/office/officeart/2018/2/layout/IconVerticalSolidList"/>
    <dgm:cxn modelId="{0A2A3CEA-52A3-4AC9-97B6-BA59EDA55C10}" type="presParOf" srcId="{5C7869D2-44C1-460E-ADE0-FF3A97F1956A}" destId="{C0685359-FF24-47EE-AA28-5EF00A403EC7}" srcOrd="0" destOrd="0" presId="urn:microsoft.com/office/officeart/2018/2/layout/IconVerticalSolidList"/>
    <dgm:cxn modelId="{454708B3-3D73-432A-A1F7-21CFE0FBC407}" type="presParOf" srcId="{5C7869D2-44C1-460E-ADE0-FF3A97F1956A}" destId="{515FCD33-1D83-4D18-B951-09538E162167}" srcOrd="1" destOrd="0" presId="urn:microsoft.com/office/officeart/2018/2/layout/IconVerticalSolidList"/>
    <dgm:cxn modelId="{3D94C2C7-7D6D-4DBA-9CAE-2E07AB83672A}" type="presParOf" srcId="{5C7869D2-44C1-460E-ADE0-FF3A97F1956A}" destId="{8AC70714-8E6B-41DF-9328-85234D288878}" srcOrd="2" destOrd="0" presId="urn:microsoft.com/office/officeart/2018/2/layout/IconVerticalSolidList"/>
    <dgm:cxn modelId="{6E369722-9342-47EE-93A9-13D2F743B43D}" type="presParOf" srcId="{5C7869D2-44C1-460E-ADE0-FF3A97F1956A}" destId="{91BD4909-BE8F-4DEB-94E0-51DE0AC73F2C}" srcOrd="3" destOrd="0" presId="urn:microsoft.com/office/officeart/2018/2/layout/IconVerticalSolidList"/>
    <dgm:cxn modelId="{7DDD467D-7B67-415F-8271-89516DA8CFAC}" type="presParOf" srcId="{CC336058-DC1F-4D5A-AEE4-E480F7C1F36A}" destId="{79FA6362-F75A-4599-B3D6-71EACB062E83}" srcOrd="1" destOrd="0" presId="urn:microsoft.com/office/officeart/2018/2/layout/IconVerticalSolidList"/>
    <dgm:cxn modelId="{E5224C11-46BA-426C-8EE6-D836EEBBB4CC}" type="presParOf" srcId="{CC336058-DC1F-4D5A-AEE4-E480F7C1F36A}" destId="{6F49502F-8D9D-42EB-AF48-0DC024244946}" srcOrd="2" destOrd="0" presId="urn:microsoft.com/office/officeart/2018/2/layout/IconVerticalSolidList"/>
    <dgm:cxn modelId="{28D4381E-A7CD-41CC-82B7-052770982229}" type="presParOf" srcId="{6F49502F-8D9D-42EB-AF48-0DC024244946}" destId="{6FC95DC3-70F3-436E-8BD6-559A4D49950E}" srcOrd="0" destOrd="0" presId="urn:microsoft.com/office/officeart/2018/2/layout/IconVerticalSolidList"/>
    <dgm:cxn modelId="{0BABC9B5-7350-4AF4-B423-A7CB46D3E4A4}" type="presParOf" srcId="{6F49502F-8D9D-42EB-AF48-0DC024244946}" destId="{F3329EEF-D77E-4C98-BCCC-E5C6F00654E8}" srcOrd="1" destOrd="0" presId="urn:microsoft.com/office/officeart/2018/2/layout/IconVerticalSolidList"/>
    <dgm:cxn modelId="{05E8F7A6-5DD4-4474-9E58-BD02D5FA7800}" type="presParOf" srcId="{6F49502F-8D9D-42EB-AF48-0DC024244946}" destId="{07A5C78D-9E55-46A4-A5DF-F6250289547D}" srcOrd="2" destOrd="0" presId="urn:microsoft.com/office/officeart/2018/2/layout/IconVerticalSolidList"/>
    <dgm:cxn modelId="{479978BE-4D84-4DFE-B93B-7B8269E2B316}" type="presParOf" srcId="{6F49502F-8D9D-42EB-AF48-0DC024244946}" destId="{5A070938-BC84-4A55-B298-3143C6300E9E}" srcOrd="3" destOrd="0" presId="urn:microsoft.com/office/officeart/2018/2/layout/IconVerticalSolidList"/>
    <dgm:cxn modelId="{1D5C8F6F-E8D4-4F09-9D39-5D55CF7972C1}" type="presParOf" srcId="{CC336058-DC1F-4D5A-AEE4-E480F7C1F36A}" destId="{CE17440C-CC29-4792-9831-0214DD3EEC56}" srcOrd="3" destOrd="0" presId="urn:microsoft.com/office/officeart/2018/2/layout/IconVerticalSolidList"/>
    <dgm:cxn modelId="{C9F70D57-0833-4AA0-926B-008EAD724FD5}" type="presParOf" srcId="{CC336058-DC1F-4D5A-AEE4-E480F7C1F36A}" destId="{435AED5D-D2B1-4FCF-97DD-85BC7679A9F8}" srcOrd="4" destOrd="0" presId="urn:microsoft.com/office/officeart/2018/2/layout/IconVerticalSolidList"/>
    <dgm:cxn modelId="{324D37F1-4CB9-48F3-A05B-C854EF2D47BA}" type="presParOf" srcId="{435AED5D-D2B1-4FCF-97DD-85BC7679A9F8}" destId="{42695379-1A8F-4573-BE0A-7540E4A6BF5C}" srcOrd="0" destOrd="0" presId="urn:microsoft.com/office/officeart/2018/2/layout/IconVerticalSolidList"/>
    <dgm:cxn modelId="{94F6C9C1-BBC4-4A30-89C3-EEDDA8435F48}" type="presParOf" srcId="{435AED5D-D2B1-4FCF-97DD-85BC7679A9F8}" destId="{D1EC76C4-CF20-471E-BD3F-BA85F5497823}" srcOrd="1" destOrd="0" presId="urn:microsoft.com/office/officeart/2018/2/layout/IconVerticalSolidList"/>
    <dgm:cxn modelId="{CFD23CCD-9B73-47E0-8177-EC14F58B05B4}" type="presParOf" srcId="{435AED5D-D2B1-4FCF-97DD-85BC7679A9F8}" destId="{1745A28A-92E9-4B2E-B527-7DD7AF591A9D}" srcOrd="2" destOrd="0" presId="urn:microsoft.com/office/officeart/2018/2/layout/IconVerticalSolidList"/>
    <dgm:cxn modelId="{4D1ECD2D-89EF-4A8D-A2EF-7CDD6C20AA41}" type="presParOf" srcId="{435AED5D-D2B1-4FCF-97DD-85BC7679A9F8}" destId="{9768AE54-04E2-46C2-A041-0E78CBB9D412}" srcOrd="3" destOrd="0" presId="urn:microsoft.com/office/officeart/2018/2/layout/IconVerticalSolidList"/>
    <dgm:cxn modelId="{9FF881EB-8719-498E-AD06-B9AA5134CC2F}" type="presParOf" srcId="{CC336058-DC1F-4D5A-AEE4-E480F7C1F36A}" destId="{DDA7D2B2-5AFF-4B71-BE71-0379346E3E34}" srcOrd="5" destOrd="0" presId="urn:microsoft.com/office/officeart/2018/2/layout/IconVerticalSolidList"/>
    <dgm:cxn modelId="{7874259E-96EC-4543-A06C-CE6484B950FA}" type="presParOf" srcId="{CC336058-DC1F-4D5A-AEE4-E480F7C1F36A}" destId="{A61A86C6-B239-4D22-B060-0481D818E14C}" srcOrd="6" destOrd="0" presId="urn:microsoft.com/office/officeart/2018/2/layout/IconVerticalSolidList"/>
    <dgm:cxn modelId="{CDC84EF8-D8E7-4CFE-B9CE-823DF7F2D5E2}" type="presParOf" srcId="{A61A86C6-B239-4D22-B060-0481D818E14C}" destId="{11E75124-0EA0-4F6E-A341-4830E0725789}" srcOrd="0" destOrd="0" presId="urn:microsoft.com/office/officeart/2018/2/layout/IconVerticalSolidList"/>
    <dgm:cxn modelId="{7CD26155-63E1-42A8-9BD8-7F16960B28AE}" type="presParOf" srcId="{A61A86C6-B239-4D22-B060-0481D818E14C}" destId="{A7407E86-9134-4B5C-8F89-BD7D0A9E1326}" srcOrd="1" destOrd="0" presId="urn:microsoft.com/office/officeart/2018/2/layout/IconVerticalSolidList"/>
    <dgm:cxn modelId="{ACAF79C3-6C2E-44E4-8FA1-FA228505F05B}" type="presParOf" srcId="{A61A86C6-B239-4D22-B060-0481D818E14C}" destId="{2977865E-5379-4AB5-8EA3-794D3250E124}" srcOrd="2" destOrd="0" presId="urn:microsoft.com/office/officeart/2018/2/layout/IconVerticalSolidList"/>
    <dgm:cxn modelId="{05654177-07AA-4750-8CFB-04886FF2B91A}" type="presParOf" srcId="{A61A86C6-B239-4D22-B060-0481D818E14C}" destId="{76B21EF9-3681-4104-88F3-861AF568324A}" srcOrd="3" destOrd="0" presId="urn:microsoft.com/office/officeart/2018/2/layout/IconVerticalSolidList"/>
    <dgm:cxn modelId="{7714C9D8-4F90-4185-887F-D6C6A439792E}" type="presParOf" srcId="{A61A86C6-B239-4D22-B060-0481D818E14C}" destId="{B87C19AF-01CC-47E0-8FA9-2EE1D9A5CB4A}" srcOrd="4" destOrd="0" presId="urn:microsoft.com/office/officeart/2018/2/layout/IconVerticalSolidList"/>
    <dgm:cxn modelId="{E284AA46-C78C-4EA4-B9F7-F5661DB87732}" type="presParOf" srcId="{CC336058-DC1F-4D5A-AEE4-E480F7C1F36A}" destId="{32BC5DD6-7307-4D2C-B99A-9CF4C43A2469}" srcOrd="7" destOrd="0" presId="urn:microsoft.com/office/officeart/2018/2/layout/IconVerticalSolidList"/>
    <dgm:cxn modelId="{E4995586-496E-4797-81C5-CDEF38B83E56}" type="presParOf" srcId="{CC336058-DC1F-4D5A-AEE4-E480F7C1F36A}" destId="{85798472-4331-4CA0-ACEA-1BD09C707C64}" srcOrd="8" destOrd="0" presId="urn:microsoft.com/office/officeart/2018/2/layout/IconVerticalSolidList"/>
    <dgm:cxn modelId="{39BBFD2D-A740-4FD7-BAFE-CEAA81522CE9}" type="presParOf" srcId="{85798472-4331-4CA0-ACEA-1BD09C707C64}" destId="{92411A54-A20D-42CD-A5CB-BC2E48C8F314}" srcOrd="0" destOrd="0" presId="urn:microsoft.com/office/officeart/2018/2/layout/IconVerticalSolidList"/>
    <dgm:cxn modelId="{A37BFA48-C0DD-40BC-BCE8-173EB83B561F}" type="presParOf" srcId="{85798472-4331-4CA0-ACEA-1BD09C707C64}" destId="{DFF64E6A-82CD-4344-9D94-5BEBA2879911}" srcOrd="1" destOrd="0" presId="urn:microsoft.com/office/officeart/2018/2/layout/IconVerticalSolidList"/>
    <dgm:cxn modelId="{47E0E3EB-3DDC-4471-ABAF-AF9D962AF129}" type="presParOf" srcId="{85798472-4331-4CA0-ACEA-1BD09C707C64}" destId="{95C1CD5D-A7ED-4AFB-B9A6-0861D7B8B265}" srcOrd="2" destOrd="0" presId="urn:microsoft.com/office/officeart/2018/2/layout/IconVerticalSolidList"/>
    <dgm:cxn modelId="{7663DC1C-30EA-425A-8D55-B50056F94719}" type="presParOf" srcId="{85798472-4331-4CA0-ACEA-1BD09C707C64}" destId="{95A52D58-9DFB-4987-95B3-149A3A0D3ECE}" srcOrd="3" destOrd="0" presId="urn:microsoft.com/office/officeart/2018/2/layout/IconVerticalSolidList"/>
    <dgm:cxn modelId="{85192BD0-CC72-44F7-9DEA-2794F61CBA94}" type="presParOf" srcId="{CC336058-DC1F-4D5A-AEE4-E480F7C1F36A}" destId="{74BDC835-3A5C-4CEA-AA8A-4A0E3B2F15E8}" srcOrd="9" destOrd="0" presId="urn:microsoft.com/office/officeart/2018/2/layout/IconVerticalSolidList"/>
    <dgm:cxn modelId="{23C6750D-250D-43BA-8FBB-AB1ABCEF995F}" type="presParOf" srcId="{CC336058-DC1F-4D5A-AEE4-E480F7C1F36A}" destId="{874E853B-4B6B-4C97-8431-E53F87652AB9}" srcOrd="10" destOrd="0" presId="urn:microsoft.com/office/officeart/2018/2/layout/IconVerticalSolidList"/>
    <dgm:cxn modelId="{6C8363A1-B842-4711-A61C-9D10B833C1C0}" type="presParOf" srcId="{874E853B-4B6B-4C97-8431-E53F87652AB9}" destId="{E3996C2A-1485-43ED-B9DD-742F49AFE5C7}" srcOrd="0" destOrd="0" presId="urn:microsoft.com/office/officeart/2018/2/layout/IconVerticalSolidList"/>
    <dgm:cxn modelId="{370F405B-353B-4C8A-9F00-9DFD551F1C23}" type="presParOf" srcId="{874E853B-4B6B-4C97-8431-E53F87652AB9}" destId="{14A22FD3-BAB2-4B4B-8F1D-474BC46C27FF}" srcOrd="1" destOrd="0" presId="urn:microsoft.com/office/officeart/2018/2/layout/IconVerticalSolidList"/>
    <dgm:cxn modelId="{4770C240-DD5C-450C-9E11-4A5926613E00}" type="presParOf" srcId="{874E853B-4B6B-4C97-8431-E53F87652AB9}" destId="{A8CAA337-7C1C-42D9-ACF4-B21FF0ED83B2}" srcOrd="2" destOrd="0" presId="urn:microsoft.com/office/officeart/2018/2/layout/IconVerticalSolidList"/>
    <dgm:cxn modelId="{A92674BB-4E6A-4B04-B904-01E8D3AB0EBA}" type="presParOf" srcId="{874E853B-4B6B-4C97-8431-E53F87652AB9}" destId="{6EB1F11B-32D6-4233-8F69-C990FC1A8084}" srcOrd="3" destOrd="0" presId="urn:microsoft.com/office/officeart/2018/2/layout/IconVerticalSolidList"/>
    <dgm:cxn modelId="{90D797C5-570C-4EAF-B00E-18DA3725E1D1}" type="presParOf" srcId="{CC336058-DC1F-4D5A-AEE4-E480F7C1F36A}" destId="{86CB999A-51CF-4797-9BBC-C5C830849C6C}" srcOrd="11" destOrd="0" presId="urn:microsoft.com/office/officeart/2018/2/layout/IconVerticalSolidList"/>
    <dgm:cxn modelId="{C98D7309-CB72-45F5-B4B0-90521C029F6D}" type="presParOf" srcId="{CC336058-DC1F-4D5A-AEE4-E480F7C1F36A}" destId="{0E13C29F-C754-4A71-8697-54A2CA13B50F}" srcOrd="12" destOrd="0" presId="urn:microsoft.com/office/officeart/2018/2/layout/IconVerticalSolidList"/>
    <dgm:cxn modelId="{261BD1B4-06BA-4C99-9632-B07DD986BCC3}" type="presParOf" srcId="{0E13C29F-C754-4A71-8697-54A2CA13B50F}" destId="{81933C74-A3B1-4446-965C-AE5EB19A506E}" srcOrd="0" destOrd="0" presId="urn:microsoft.com/office/officeart/2018/2/layout/IconVerticalSolidList"/>
    <dgm:cxn modelId="{D8E212D6-AF76-4533-B426-B0B806F9778A}" type="presParOf" srcId="{0E13C29F-C754-4A71-8697-54A2CA13B50F}" destId="{A93BFBE4-9657-4B66-9114-BB8CA98D6FBD}" srcOrd="1" destOrd="0" presId="urn:microsoft.com/office/officeart/2018/2/layout/IconVerticalSolidList"/>
    <dgm:cxn modelId="{D3975740-0027-4807-B6E9-19D9709247B4}" type="presParOf" srcId="{0E13C29F-C754-4A71-8697-54A2CA13B50F}" destId="{88FB7FD4-D546-42D2-8D1C-A370AC67AC49}" srcOrd="2" destOrd="0" presId="urn:microsoft.com/office/officeart/2018/2/layout/IconVerticalSolidList"/>
    <dgm:cxn modelId="{F1ADD20C-E819-4DBE-9A48-BF4F3DB9F150}" type="presParOf" srcId="{0E13C29F-C754-4A71-8697-54A2CA13B50F}" destId="{F1CE551E-C256-4070-BD3B-15E6E3C76DB2}" srcOrd="3" destOrd="0" presId="urn:microsoft.com/office/officeart/2018/2/layout/IconVerticalSolidList"/>
    <dgm:cxn modelId="{7C83BD00-35D1-44E0-BF33-21C9FA5BE17F}" type="presParOf" srcId="{CC336058-DC1F-4D5A-AEE4-E480F7C1F36A}" destId="{CA10536E-A936-4C4C-AB75-47C80BAAA691}" srcOrd="13" destOrd="0" presId="urn:microsoft.com/office/officeart/2018/2/layout/IconVerticalSolidList"/>
    <dgm:cxn modelId="{B80995D4-013E-4944-A547-A5AEBD9A8577}" type="presParOf" srcId="{CC336058-DC1F-4D5A-AEE4-E480F7C1F36A}" destId="{DC43B95B-B544-4629-90CD-FCBC499D06D9}" srcOrd="14" destOrd="0" presId="urn:microsoft.com/office/officeart/2018/2/layout/IconVerticalSolidList"/>
    <dgm:cxn modelId="{E9B34715-DDA6-410F-8892-D03869A8CBD6}" type="presParOf" srcId="{DC43B95B-B544-4629-90CD-FCBC499D06D9}" destId="{E9724C4C-883D-4948-A2D8-B4BEC4F419C1}" srcOrd="0" destOrd="0" presId="urn:microsoft.com/office/officeart/2018/2/layout/IconVerticalSolidList"/>
    <dgm:cxn modelId="{1A4B3C53-6E32-4F68-9562-00244B70CD2F}" type="presParOf" srcId="{DC43B95B-B544-4629-90CD-FCBC499D06D9}" destId="{5E4C6FF3-FCBD-4478-9DB3-D8DCDA18D676}" srcOrd="1" destOrd="0" presId="urn:microsoft.com/office/officeart/2018/2/layout/IconVerticalSolidList"/>
    <dgm:cxn modelId="{0F9D9BD3-7B3F-4AE5-8E16-4A730E4FB426}" type="presParOf" srcId="{DC43B95B-B544-4629-90CD-FCBC499D06D9}" destId="{87BD1100-22E9-4C19-990D-2E16899001BD}" srcOrd="2" destOrd="0" presId="urn:microsoft.com/office/officeart/2018/2/layout/IconVerticalSolidList"/>
    <dgm:cxn modelId="{0B0BDD63-6A37-407D-870A-790F1825D046}" type="presParOf" srcId="{DC43B95B-B544-4629-90CD-FCBC499D06D9}" destId="{82035CBA-6BDB-4D38-B722-7E844CD7E3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85359-FF24-47EE-AA28-5EF00A403EC7}">
      <dsp:nvSpPr>
        <dsp:cNvPr id="0" name=""/>
        <dsp:cNvSpPr/>
      </dsp:nvSpPr>
      <dsp:spPr>
        <a:xfrm>
          <a:off x="-146309" y="8049"/>
          <a:ext cx="6917635" cy="519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FCD33-1D83-4D18-B951-09538E162167}">
      <dsp:nvSpPr>
        <dsp:cNvPr id="0" name=""/>
        <dsp:cNvSpPr/>
      </dsp:nvSpPr>
      <dsp:spPr>
        <a:xfrm>
          <a:off x="10748" y="124870"/>
          <a:ext cx="285560" cy="285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D4909-BE8F-4DEB-94E0-51DE0AC73F2C}">
      <dsp:nvSpPr>
        <dsp:cNvPr id="0" name=""/>
        <dsp:cNvSpPr/>
      </dsp:nvSpPr>
      <dsp:spPr>
        <a:xfrm>
          <a:off x="453367" y="8049"/>
          <a:ext cx="6316784" cy="5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9" tIns="54949" rIns="54949" bIns="5494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End-to-End Workflow</a:t>
          </a:r>
          <a:endParaRPr lang="en-US" sz="1600" kern="1200"/>
        </a:p>
      </dsp:txBody>
      <dsp:txXfrm>
        <a:off x="453367" y="8049"/>
        <a:ext cx="6316784" cy="519201"/>
      </dsp:txXfrm>
    </dsp:sp>
    <dsp:sp modelId="{6FC95DC3-70F3-436E-8BD6-559A4D49950E}">
      <dsp:nvSpPr>
        <dsp:cNvPr id="0" name=""/>
        <dsp:cNvSpPr/>
      </dsp:nvSpPr>
      <dsp:spPr>
        <a:xfrm>
          <a:off x="-146309" y="657051"/>
          <a:ext cx="6917635" cy="519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29EEF-D77E-4C98-BCCC-E5C6F00654E8}">
      <dsp:nvSpPr>
        <dsp:cNvPr id="0" name=""/>
        <dsp:cNvSpPr/>
      </dsp:nvSpPr>
      <dsp:spPr>
        <a:xfrm>
          <a:off x="10748" y="773871"/>
          <a:ext cx="285560" cy="285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70938-BC84-4A55-B298-3143C6300E9E}">
      <dsp:nvSpPr>
        <dsp:cNvPr id="0" name=""/>
        <dsp:cNvSpPr/>
      </dsp:nvSpPr>
      <dsp:spPr>
        <a:xfrm>
          <a:off x="453367" y="657051"/>
          <a:ext cx="6316784" cy="5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9" tIns="54949" rIns="54949" bIns="5494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Raw NBA data ingestion</a:t>
          </a:r>
          <a:endParaRPr lang="en-US" sz="1600" kern="1200"/>
        </a:p>
      </dsp:txBody>
      <dsp:txXfrm>
        <a:off x="453367" y="657051"/>
        <a:ext cx="6316784" cy="519201"/>
      </dsp:txXfrm>
    </dsp:sp>
    <dsp:sp modelId="{42695379-1A8F-4573-BE0A-7540E4A6BF5C}">
      <dsp:nvSpPr>
        <dsp:cNvPr id="0" name=""/>
        <dsp:cNvSpPr/>
      </dsp:nvSpPr>
      <dsp:spPr>
        <a:xfrm>
          <a:off x="-146309" y="1306053"/>
          <a:ext cx="6917635" cy="519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C76C4-CF20-471E-BD3F-BA85F5497823}">
      <dsp:nvSpPr>
        <dsp:cNvPr id="0" name=""/>
        <dsp:cNvSpPr/>
      </dsp:nvSpPr>
      <dsp:spPr>
        <a:xfrm>
          <a:off x="10748" y="1422873"/>
          <a:ext cx="285560" cy="285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8AE54-04E2-46C2-A041-0E78CBB9D412}">
      <dsp:nvSpPr>
        <dsp:cNvPr id="0" name=""/>
        <dsp:cNvSpPr/>
      </dsp:nvSpPr>
      <dsp:spPr>
        <a:xfrm>
          <a:off x="453367" y="1306053"/>
          <a:ext cx="6316784" cy="5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9" tIns="54949" rIns="54949" bIns="5494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Data cleaning and normalization</a:t>
          </a:r>
          <a:endParaRPr lang="en-US" sz="1600" kern="1200"/>
        </a:p>
      </dsp:txBody>
      <dsp:txXfrm>
        <a:off x="453367" y="1306053"/>
        <a:ext cx="6316784" cy="519201"/>
      </dsp:txXfrm>
    </dsp:sp>
    <dsp:sp modelId="{11E75124-0EA0-4F6E-A341-4830E0725789}">
      <dsp:nvSpPr>
        <dsp:cNvPr id="0" name=""/>
        <dsp:cNvSpPr/>
      </dsp:nvSpPr>
      <dsp:spPr>
        <a:xfrm>
          <a:off x="-146309" y="1955054"/>
          <a:ext cx="6917635" cy="519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07E86-9134-4B5C-8F89-BD7D0A9E1326}">
      <dsp:nvSpPr>
        <dsp:cNvPr id="0" name=""/>
        <dsp:cNvSpPr/>
      </dsp:nvSpPr>
      <dsp:spPr>
        <a:xfrm>
          <a:off x="10748" y="2071875"/>
          <a:ext cx="285560" cy="285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21EF9-3681-4104-88F3-861AF568324A}">
      <dsp:nvSpPr>
        <dsp:cNvPr id="0" name=""/>
        <dsp:cNvSpPr/>
      </dsp:nvSpPr>
      <dsp:spPr>
        <a:xfrm>
          <a:off x="453367" y="1955054"/>
          <a:ext cx="3112935" cy="5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9" tIns="54949" rIns="54949" bIns="5494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Feature engineering:</a:t>
          </a:r>
          <a:endParaRPr lang="en-US" sz="1600" kern="1200"/>
        </a:p>
      </dsp:txBody>
      <dsp:txXfrm>
        <a:off x="453367" y="1955054"/>
        <a:ext cx="3112935" cy="519201"/>
      </dsp:txXfrm>
    </dsp:sp>
    <dsp:sp modelId="{B87C19AF-01CC-47E0-8FA9-2EE1D9A5CB4A}">
      <dsp:nvSpPr>
        <dsp:cNvPr id="0" name=""/>
        <dsp:cNvSpPr/>
      </dsp:nvSpPr>
      <dsp:spPr>
        <a:xfrm>
          <a:off x="2302577" y="1950055"/>
          <a:ext cx="3791434" cy="5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9" tIns="54949" rIns="54949" bIns="5494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Season start year, Era labels, Team-level aggregates</a:t>
          </a:r>
          <a:endParaRPr lang="en-US" sz="1300" kern="1200" dirty="0"/>
        </a:p>
      </dsp:txBody>
      <dsp:txXfrm>
        <a:off x="2302577" y="1950055"/>
        <a:ext cx="3791434" cy="519201"/>
      </dsp:txXfrm>
    </dsp:sp>
    <dsp:sp modelId="{92411A54-A20D-42CD-A5CB-BC2E48C8F314}">
      <dsp:nvSpPr>
        <dsp:cNvPr id="0" name=""/>
        <dsp:cNvSpPr/>
      </dsp:nvSpPr>
      <dsp:spPr>
        <a:xfrm>
          <a:off x="-146309" y="2604056"/>
          <a:ext cx="6917635" cy="519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64E6A-82CD-4344-9D94-5BEBA2879911}">
      <dsp:nvSpPr>
        <dsp:cNvPr id="0" name=""/>
        <dsp:cNvSpPr/>
      </dsp:nvSpPr>
      <dsp:spPr>
        <a:xfrm>
          <a:off x="10748" y="2720876"/>
          <a:ext cx="285560" cy="2855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52D58-9DFB-4987-95B3-149A3A0D3ECE}">
      <dsp:nvSpPr>
        <dsp:cNvPr id="0" name=""/>
        <dsp:cNvSpPr/>
      </dsp:nvSpPr>
      <dsp:spPr>
        <a:xfrm>
          <a:off x="453367" y="2604056"/>
          <a:ext cx="6316784" cy="5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9" tIns="54949" rIns="54949" bIns="5494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Static exploratory visualization (Phase I)</a:t>
          </a:r>
          <a:endParaRPr lang="en-US" sz="1600" kern="1200"/>
        </a:p>
      </dsp:txBody>
      <dsp:txXfrm>
        <a:off x="453367" y="2604056"/>
        <a:ext cx="6316784" cy="519201"/>
      </dsp:txXfrm>
    </dsp:sp>
    <dsp:sp modelId="{E3996C2A-1485-43ED-B9DD-742F49AFE5C7}">
      <dsp:nvSpPr>
        <dsp:cNvPr id="0" name=""/>
        <dsp:cNvSpPr/>
      </dsp:nvSpPr>
      <dsp:spPr>
        <a:xfrm>
          <a:off x="-146309" y="3253058"/>
          <a:ext cx="6917635" cy="519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22FD3-BAB2-4B4B-8F1D-474BC46C27FF}">
      <dsp:nvSpPr>
        <dsp:cNvPr id="0" name=""/>
        <dsp:cNvSpPr/>
      </dsp:nvSpPr>
      <dsp:spPr>
        <a:xfrm>
          <a:off x="10748" y="3369878"/>
          <a:ext cx="285560" cy="28556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1F11B-32D6-4233-8F69-C990FC1A8084}">
      <dsp:nvSpPr>
        <dsp:cNvPr id="0" name=""/>
        <dsp:cNvSpPr/>
      </dsp:nvSpPr>
      <dsp:spPr>
        <a:xfrm>
          <a:off x="453367" y="3253058"/>
          <a:ext cx="6316784" cy="5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9" tIns="54949" rIns="54949" bIns="5494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Statistical analysis (correlation, PCA, normality)</a:t>
          </a:r>
          <a:endParaRPr lang="en-US" sz="1600" kern="1200"/>
        </a:p>
      </dsp:txBody>
      <dsp:txXfrm>
        <a:off x="453367" y="3253058"/>
        <a:ext cx="6316784" cy="519201"/>
      </dsp:txXfrm>
    </dsp:sp>
    <dsp:sp modelId="{81933C74-A3B1-4446-965C-AE5EB19A506E}">
      <dsp:nvSpPr>
        <dsp:cNvPr id="0" name=""/>
        <dsp:cNvSpPr/>
      </dsp:nvSpPr>
      <dsp:spPr>
        <a:xfrm>
          <a:off x="-146309" y="3902060"/>
          <a:ext cx="6917635" cy="519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BFBE4-9657-4B66-9114-BB8CA98D6FBD}">
      <dsp:nvSpPr>
        <dsp:cNvPr id="0" name=""/>
        <dsp:cNvSpPr/>
      </dsp:nvSpPr>
      <dsp:spPr>
        <a:xfrm>
          <a:off x="10748" y="4018880"/>
          <a:ext cx="285560" cy="28556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E551E-C256-4070-BD3B-15E6E3C76DB2}">
      <dsp:nvSpPr>
        <dsp:cNvPr id="0" name=""/>
        <dsp:cNvSpPr/>
      </dsp:nvSpPr>
      <dsp:spPr>
        <a:xfrm>
          <a:off x="453367" y="3902060"/>
          <a:ext cx="6316784" cy="5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9" tIns="54949" rIns="54949" bIns="5494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Interactive dashboard development (Phase II)</a:t>
          </a:r>
          <a:endParaRPr lang="en-US" sz="1600" kern="1200"/>
        </a:p>
      </dsp:txBody>
      <dsp:txXfrm>
        <a:off x="453367" y="3902060"/>
        <a:ext cx="6316784" cy="519201"/>
      </dsp:txXfrm>
    </dsp:sp>
    <dsp:sp modelId="{E9724C4C-883D-4948-A2D8-B4BEC4F419C1}">
      <dsp:nvSpPr>
        <dsp:cNvPr id="0" name=""/>
        <dsp:cNvSpPr/>
      </dsp:nvSpPr>
      <dsp:spPr>
        <a:xfrm>
          <a:off x="-146309" y="4551061"/>
          <a:ext cx="6917635" cy="519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C6FF3-FCBD-4478-9DB3-D8DCDA18D676}">
      <dsp:nvSpPr>
        <dsp:cNvPr id="0" name=""/>
        <dsp:cNvSpPr/>
      </dsp:nvSpPr>
      <dsp:spPr>
        <a:xfrm>
          <a:off x="10748" y="4667882"/>
          <a:ext cx="285560" cy="28556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35CBA-6BDB-4D38-B722-7E844CD7E304}">
      <dsp:nvSpPr>
        <dsp:cNvPr id="0" name=""/>
        <dsp:cNvSpPr/>
      </dsp:nvSpPr>
      <dsp:spPr>
        <a:xfrm>
          <a:off x="453367" y="4551061"/>
          <a:ext cx="6316784" cy="5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49" tIns="54949" rIns="54949" bIns="5494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Cloud deployment using </a:t>
          </a:r>
          <a:r>
            <a:rPr lang="en-IN" sz="1600" b="1" kern="1200"/>
            <a:t>Google Cloud Platform</a:t>
          </a:r>
          <a:r>
            <a:rPr lang="en-IN" sz="1600" kern="1200"/>
            <a:t> (Phase III)</a:t>
          </a:r>
          <a:endParaRPr lang="en-US" sz="1600" kern="1200"/>
        </a:p>
      </dsp:txBody>
      <dsp:txXfrm>
        <a:off x="453367" y="4551061"/>
        <a:ext cx="6316784" cy="519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hyperlink" Target="https://dashapp-718572610311.us-east1.run.app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77824" y="1033670"/>
            <a:ext cx="5092480" cy="1931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200" b="1">
                <a:solidFill>
                  <a:srgbClr val="FFFFFF"/>
                </a:solidFill>
              </a:defRPr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Visualizing the Evolution of the NBA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200" b="1">
                <a:solidFill>
                  <a:srgbClr val="FFFFFF"/>
                </a:solidFill>
              </a:defRPr>
            </a:pPr>
            <a:endParaRPr lang="en-US" sz="1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200">
                <a:solidFill>
                  <a:srgbClr val="FDB927"/>
                </a:solidFill>
              </a:defRPr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Visualization • Analytics • Storytelling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200">
                <a:solidFill>
                  <a:srgbClr val="FDB927"/>
                </a:solidFill>
              </a:defRPr>
            </a:pPr>
            <a:endParaRPr lang="en-US" sz="1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200">
                <a:solidFill>
                  <a:srgbClr val="FDB927"/>
                </a:solidFill>
              </a:defRPr>
            </a:pPr>
            <a:endParaRPr lang="en-US" sz="1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200">
                <a:solidFill>
                  <a:srgbClr val="FDB927"/>
                </a:solidFill>
              </a:defRPr>
            </a:pPr>
            <a:endParaRPr lang="en-US" sz="1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200">
                <a:solidFill>
                  <a:srgbClr val="FDB927"/>
                </a:solidFill>
              </a:defRPr>
            </a:pPr>
            <a:endParaRPr lang="en-US" sz="1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200">
                <a:solidFill>
                  <a:srgbClr val="FDB927"/>
                </a:solidFill>
              </a:defRPr>
            </a:pPr>
            <a:endParaRPr lang="en-US" sz="1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200">
                <a:solidFill>
                  <a:srgbClr val="FDB927"/>
                </a:solidFill>
              </a:defRPr>
            </a:pPr>
            <a:endParaRPr lang="en-US" sz="1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AB285A-81F9-42F0-A9FD-0058EB46E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FF3E0-ABFD-4639-B6D5-59DC3C504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5F28668-2B20-456B-B40F-9496D0A01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45261A6-F525-4DE2-99D5-BD04602D3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26B9BC-5A36-4E2B-ACA8-E750DAF63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3D8668E-61B9-48EF-9EBA-555647BA6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3B5CB98A-8493-4791-B351-0BC590BB9A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CA2FB47-60A5-434E-9BA4-1FF65518A1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06D9D90-1212-40FF-BAB0-8A661FC855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03898C6-CE98-4636-8CE5-5172BD2B9B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5326F39-37DB-4935-9AD9-746655D5DD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14" name="Picture 1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1C9972B-128C-E706-82BF-FC482120E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8" y="3129717"/>
            <a:ext cx="1997868" cy="1178742"/>
          </a:xfrm>
          <a:prstGeom prst="rect">
            <a:avLst/>
          </a:prstGeom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0E7750E7-9869-104A-D86C-15BCE6789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720" y="3892810"/>
            <a:ext cx="5092479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>
                    <a:alpha val="80000"/>
                  </a:schemeClr>
                </a:solidFill>
              </a:rPr>
              <a:t>Author: Anurag </a:t>
            </a:r>
            <a:r>
              <a:rPr lang="en-US" altLang="en-US" sz="2000" dirty="0" err="1">
                <a:solidFill>
                  <a:schemeClr val="bg1">
                    <a:alpha val="80000"/>
                  </a:schemeClr>
                </a:solidFill>
              </a:rPr>
              <a:t>Surve</a:t>
            </a:r>
            <a:endParaRPr lang="en-US" altLang="en-US" sz="20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>
                    <a:alpha val="80000"/>
                  </a:schemeClr>
                </a:solidFill>
              </a:rPr>
              <a:t>Course: DATS 6401 – Visualization of Complex Data</a:t>
            </a:r>
          </a:p>
          <a:p>
            <a:pPr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>
                    <a:alpha val="80000"/>
                  </a:schemeClr>
                </a:solidFill>
              </a:rPr>
              <a:t>Instructor: Dr. Reza Jafari</a:t>
            </a:r>
          </a:p>
          <a:p>
            <a:pPr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>
                    <a:alpha val="80000"/>
                  </a:schemeClr>
                </a:solidFill>
              </a:rPr>
              <a:t>Institution: George Washington University</a:t>
            </a:r>
          </a:p>
          <a:p>
            <a:pPr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>
                    <a:alpha val="80000"/>
                  </a:schemeClr>
                </a:solidFill>
              </a:rPr>
              <a:t>Term: Fall 2025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761F6DA-82CD-18FC-6E87-62417174A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6"/>
    </mc:Choice>
    <mc:Fallback xmlns="">
      <p:transition spd="slow" advTm="20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t>Team Evolution Story: GSW</a:t>
            </a:r>
          </a:p>
        </p:txBody>
      </p:sp>
      <p:pic>
        <p:nvPicPr>
          <p:cNvPr id="6" name="Picture 5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E694954E-A9E5-8E9E-582A-D1A3E353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949"/>
            <a:ext cx="9144000" cy="498318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23CA20-84BA-52F9-7F75-B66C6E35F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51"/>
    </mc:Choice>
    <mc:Fallback xmlns="">
      <p:transition spd="slow" advTm="69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E8C23-1117-FB26-9CE4-A17442F7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714D1-7743-07B5-7C43-2486DE0BBE1A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t>Team Evolution Story: GSW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52867-2395-D91B-84F5-9D61465A0823}"/>
              </a:ext>
            </a:extLst>
          </p:cNvPr>
          <p:cNvSpPr txBox="1"/>
          <p:nvPr/>
        </p:nvSpPr>
        <p:spPr>
          <a:xfrm>
            <a:off x="544664" y="1407381"/>
            <a:ext cx="80546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visualization tracks the </a:t>
            </a:r>
            <a:r>
              <a:rPr lang="en-US" b="1" dirty="0"/>
              <a:t>long-term evolution of the Golden State Warriors</a:t>
            </a:r>
            <a:r>
              <a:rPr lang="en-US" dirty="0"/>
              <a:t> by combining scoring trends, shooting volume, efficiency, and shot selection into a single storytelling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points-per-game line plot shows a clear increase in offensive output over time, particularly during the mid-2010s, reflecting the team’s transition into a high-efficiency, high-spacing offensive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bar chart of three-point attempts per game highlights a substantial rise in long-range shooting, indicating a deliberate strategic shift rather than random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three-point percentage scatter plot with a moving average demonstrates that increased three-point volume did not come at the cost of efficiency, reinforcing the effectiveness of analytics-driven shot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stacked area plot of shot mix confirms a structural transformation in offensive philosophy, with three-point shots replacing a significant portion of traditional two-point attempts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this team-level analysis illustrates how the Warriors successfully adapted to modern, analytics-driven basketball and serves as a concrete example of how strategic innovation can translate into sustained competitive success.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2D9527E-EB45-4E76-D31E-A025B5B74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96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7"/>
    </mc:Choice>
    <mc:Fallback xmlns="">
      <p:transition spd="slow" advTm="12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rPr dirty="0"/>
              <a:t>Phase III: Deployment on GCP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1176" y="1526651"/>
            <a:ext cx="83806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dashboard application was containerized using </a:t>
            </a:r>
            <a:r>
              <a:rPr lang="en-US" b="1" dirty="0"/>
              <a:t>Docker</a:t>
            </a:r>
            <a:r>
              <a:rPr lang="en-US" dirty="0"/>
              <a:t> to ensure consistent execution across different environments.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containerized app was deployed using </a:t>
            </a:r>
            <a:r>
              <a:rPr lang="en-US" b="1" dirty="0"/>
              <a:t>Google Cloud Run</a:t>
            </a:r>
            <a:r>
              <a:rPr lang="en-US" dirty="0"/>
              <a:t>, enabling scalable and serverless deployment.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Run manages infrastructure automatically while supporting real-time user access.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deployed dashboard is accessible through a </a:t>
            </a:r>
            <a:r>
              <a:rPr lang="en-US" b="1" dirty="0"/>
              <a:t>public web URL</a:t>
            </a:r>
            <a:r>
              <a:rPr lang="en-US" dirty="0"/>
              <a:t>, allowing users to interact with the application without local setup.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phase demonstrates the transition from analysis to a </a:t>
            </a:r>
            <a:r>
              <a:rPr lang="en-US" b="1" dirty="0"/>
              <a:t>production-ready data application</a:t>
            </a:r>
            <a:r>
              <a:rPr lang="en-US" dirty="0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9634F9-3A00-9406-0989-E24276D01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56"/>
    </mc:Choice>
    <mc:Fallback xmlns="">
      <p:transition spd="slow" advTm="35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rPr lang="en-IN"/>
              <a:t>Dashboard Walkthrough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804946" y="1534602"/>
            <a:ext cx="5534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282828"/>
                </a:solidFill>
              </a:defRPr>
            </a:pPr>
            <a:r>
              <a:rPr lang="en-US" sz="2000">
                <a:hlinkClick r:id="rId4"/>
              </a:rPr>
              <a:t>Visualizing the Evolution of the NBA (1979–2023)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0892F1-745F-0DB6-81BC-2C40A9CDA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7"/>
    </mc:Choice>
    <mc:Fallback xmlns="">
      <p:transition spd="slow" advTm="7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t>Key Takeaways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224" y="1510747"/>
            <a:ext cx="83250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NBA strategies have evolved significantly in response to </a:t>
            </a:r>
            <a:r>
              <a:rPr lang="en-US" b="1" dirty="0"/>
              <a:t>data-driven insights</a:t>
            </a:r>
            <a:r>
              <a:rPr lang="en-US" dirty="0"/>
              <a:t>, particularly in shot selection and offensive pacing.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techniques make long-term trends and structural changes visible, revealing patterns that are difficult to detect in raw statistics alone.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dashboards enhance both </a:t>
            </a:r>
            <a:r>
              <a:rPr lang="en-US" b="1" dirty="0"/>
              <a:t>exploratory analysis</a:t>
            </a:r>
            <a:r>
              <a:rPr lang="en-US" dirty="0"/>
              <a:t> (discovering patterns) and </a:t>
            </a:r>
            <a:r>
              <a:rPr lang="en-US" b="1" dirty="0"/>
              <a:t>explanatory analysis</a:t>
            </a:r>
            <a:r>
              <a:rPr lang="en-US" dirty="0"/>
              <a:t> (communicating insights clearly).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statistical analysis with visualization leads to more informed and interpretable decision-making.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47AAA7B-8179-5725-55FF-25CC64BF3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51"/>
    </mc:Choice>
    <mc:Fallback xmlns="">
      <p:transition spd="slow" advTm="26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rPr lang="en-IN"/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494" y="1463040"/>
            <a:ext cx="74662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This project demonstrates a complete </a:t>
            </a:r>
            <a:r>
              <a:rPr lang="en-US" b="1"/>
              <a:t>end-to-end analytics pipeline</a:t>
            </a:r>
            <a:r>
              <a:rPr lang="en-US"/>
              <a:t>, from raw NBA data to deployed interactive visualizations.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By combining </a:t>
            </a:r>
            <a:r>
              <a:rPr lang="en-US" b="1"/>
              <a:t>statistical analysis, visual storytelling, and dashboard interactivity</a:t>
            </a:r>
            <a:r>
              <a:rPr lang="en-US"/>
              <a:t>, the project highlights how basketball strategy has evolved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interactive dashboard enables users to explore league-wide trends and team-level narratives in a flexible and intuitive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overall framework is </a:t>
            </a:r>
            <a:r>
              <a:rPr lang="en-US" b="1"/>
              <a:t>scalable and extensible</a:t>
            </a:r>
            <a:r>
              <a:rPr lang="en-US"/>
              <a:t>, making it applicable to other sports, seasons, and large-scale datasets.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4A52C74-8CB2-7D2F-048D-0E49676EF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01"/>
    </mc:Choice>
    <mc:Fallback xmlns="">
      <p:transition spd="slow" advTm="26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t>Project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786" y="1463040"/>
            <a:ext cx="680631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Objective of the Final Term Project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Python-based visualization techniques covered in DATS 6401 to a real-world dataset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an </a:t>
            </a:r>
            <a:r>
              <a:rPr lang="en-US" b="1" dirty="0"/>
              <a:t>end-to-end visualization pipeline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Data cleaning and preprocessing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Statistical analysis and static visualization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Interactive dashboard development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Cloud deployment for real-world usability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visualization to </a:t>
            </a:r>
            <a:r>
              <a:rPr lang="en-US" b="1" dirty="0"/>
              <a:t>reveal hidden patterns</a:t>
            </a:r>
            <a:r>
              <a:rPr lang="en-US" dirty="0"/>
              <a:t> in complex, high-volume NBA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Emphasize </a:t>
            </a:r>
            <a:r>
              <a:rPr lang="en-US" b="1" dirty="0"/>
              <a:t>storytelling</a:t>
            </a:r>
            <a:r>
              <a:rPr lang="en-US" dirty="0"/>
              <a:t>, not just plotting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00540B-9534-929D-4211-5F5CCE55B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98"/>
    </mc:Choice>
    <mc:Fallback xmlns="">
      <p:transition spd="slow" advTm="41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t>Why the NBA?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882" y="1375574"/>
            <a:ext cx="756169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Why NBA Data is Ideal for Complex Visualization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Longitudinal dataset spanning </a:t>
            </a:r>
            <a:r>
              <a:rPr lang="en-IN" b="1" dirty="0"/>
              <a:t>multiple eras of basketball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Rich mix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Numerical variables (points, assists, shot attempts, percentages)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Categorical variables (teams, season types, eras)</a:t>
            </a:r>
          </a:p>
          <a:p>
            <a:pPr lvl="1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Captures </a:t>
            </a:r>
            <a:r>
              <a:rPr lang="en-IN" b="1" dirty="0"/>
              <a:t>strategic evolution</a:t>
            </a:r>
            <a:r>
              <a:rPr lang="en-IN" dirty="0"/>
              <a:t> driven by: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Rule changes (3-point line, pace rules)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Analytics revolution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Team-level innovation</a:t>
            </a:r>
          </a:p>
          <a:p>
            <a:pPr lvl="1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 relevance to: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Sports analytics industry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Media analytics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Performance optimization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F3E7CB-B872-BA6B-4B8F-FA3F30F40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89"/>
    </mc:Choice>
    <mc:Fallback xmlns="">
      <p:transition spd="slow" advTm="39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rPr lang="en-IN" sz="3000" b="1" dirty="0"/>
              <a:t>Dataset Description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86247" y="1327868"/>
            <a:ext cx="813418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Dataset Overview</a:t>
            </a:r>
            <a:endParaRPr lang="en-IN" sz="2000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Source: NBA game-level historical data (game.csv)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Granularity: </a:t>
            </a:r>
            <a:r>
              <a:rPr lang="en-IN" b="1" dirty="0"/>
              <a:t>Game-level observations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Time span: </a:t>
            </a:r>
            <a:r>
              <a:rPr lang="en-IN" b="1" dirty="0"/>
              <a:t>1946 –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Key variables include: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Scoring: PTS, FGM, FGA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Playmaking: AST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Shooting: FG%, 3P%, FT%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Shot selection: 3PA share, 2PA share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Team identifiers (home and away)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Dependent Variables</a:t>
            </a:r>
          </a:p>
          <a:p>
            <a:pPr lvl="1"/>
            <a:r>
              <a:rPr lang="en-IN" dirty="0"/>
              <a:t>Scoring metrics (PTS, FG3A, FG3%)</a:t>
            </a:r>
          </a:p>
          <a:p>
            <a:pPr lvl="1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Independent Variables</a:t>
            </a:r>
            <a:endParaRPr lang="en-IN" dirty="0"/>
          </a:p>
          <a:p>
            <a:pPr lvl="1"/>
            <a:r>
              <a:rPr lang="en-IN" dirty="0"/>
              <a:t>Season, team, era, shot mix, efficiency metrics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EDD216-82EC-A073-F173-32441E09B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65"/>
    </mc:Choice>
    <mc:Fallback xmlns="">
      <p:transition spd="slow" advTm="4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88BB2-5457-ACC8-9EB4-9975FBF6A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08F80C-2295-F7E5-7747-2E4944F47663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rPr dirty="0"/>
              <a:t>Project Pipeline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AE65C88-6522-AE0A-E61A-12451C2141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898989"/>
              </p:ext>
            </p:extLst>
          </p:nvPr>
        </p:nvGraphicFramePr>
        <p:xfrm>
          <a:off x="429370" y="1423284"/>
          <a:ext cx="6917635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1664EC-7052-AFC6-E73D-ED239AA02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38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4"/>
    </mc:Choice>
    <mc:Fallback xmlns="">
      <p:transition spd="slow" advTm="29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t>Phase I: Static Data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516" y="1367624"/>
            <a:ext cx="77525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 of Phase I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data structure before interactivity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trends, distributions, and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assumptions using statistical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Static Visualizations Included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plots for temporal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plots (grouped &amp; stacked)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plots and pie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 plots with KDE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and density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Multivariate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Subplots for storytelling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65D0C3-615D-C464-70DA-CF5ED0136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57"/>
    </mc:Choice>
    <mc:Fallback xmlns="">
      <p:transition spd="slow" advTm="32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t>League-Wide Trends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517" y="3753015"/>
            <a:ext cx="75139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b="1" dirty="0"/>
          </a:p>
          <a:p>
            <a:r>
              <a:rPr lang="en-US" b="1" dirty="0"/>
              <a:t>What This Visualization Shows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league-wide trends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Metrics such as total points, assists, and shot attempts</a:t>
            </a:r>
          </a:p>
          <a:p>
            <a:endParaRPr lang="en-US" dirty="0"/>
          </a:p>
          <a:p>
            <a:r>
              <a:rPr lang="en-US" b="1" dirty="0"/>
              <a:t>Key Observations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Long-term upward trend in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dips during defense-oriented 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Post-2010 acceleration aligned with pace-and-space basketball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Confirms that NBA offense has become faster and more efficient</a:t>
            </a:r>
          </a:p>
        </p:txBody>
      </p:sp>
      <p:pic>
        <p:nvPicPr>
          <p:cNvPr id="5" name="Picture 4" descr="A graph showing a line&#10;&#10;AI-generated content may be incorrect.">
            <a:extLst>
              <a:ext uri="{FF2B5EF4-FFF2-40B4-BE49-F238E27FC236}">
                <a16:creationId xmlns:a16="http://schemas.microsoft.com/office/drawing/2014/main" id="{64DB75D9-EA68-8516-4694-70ED524AA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4217"/>
            <a:ext cx="9144000" cy="213668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6D69940-FEE2-DDAB-3914-4485D014E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3"/>
    </mc:Choice>
    <mc:Fallback xmlns="">
      <p:transition spd="slow" advTm="42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t>The Three-Point Revolution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6003" y="5612946"/>
            <a:ext cx="7132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</a:defRPr>
            </a:pPr>
            <a:r>
              <a:rPr dirty="0"/>
              <a:t>Gradual adoption after introduction of the three-point line.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</a:defRPr>
            </a:pPr>
            <a:r>
              <a:rPr dirty="0"/>
              <a:t>Rapid increase in attempts since the mid-2000s.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282828"/>
                </a:solidFill>
              </a:defRPr>
            </a:pPr>
            <a:r>
              <a:rPr dirty="0"/>
              <a:t>Three-point shots now dominate offensive strategy.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BBB76D40-561B-5A11-9B54-8E52DF902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7280"/>
            <a:ext cx="9144000" cy="435731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B4BF2F-7E50-98D6-7EDC-65C29C07E7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4"/>
    </mc:Choice>
    <mc:Fallback xmlns="">
      <p:transition spd="slow" advTm="35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D22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000" b="1">
                <a:solidFill>
                  <a:srgbClr val="FFFFFF"/>
                </a:solidFill>
              </a:defRPr>
            </a:pPr>
            <a:r>
              <a:t>Phase II: Interactive Dashboard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662" y="1399430"/>
            <a:ext cx="81421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interactive dashboard was developed using </a:t>
            </a:r>
            <a:r>
              <a:rPr lang="en-US" b="1" dirty="0"/>
              <a:t>Python Dash</a:t>
            </a:r>
            <a:r>
              <a:rPr lang="en-US" dirty="0"/>
              <a:t>, enabling real-time data exploration without the need to re-run the underlying code.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dynamically select </a:t>
            </a:r>
            <a:r>
              <a:rPr lang="en-US" b="1" dirty="0"/>
              <a:t>metrics, teams, seasons, eras, and plot types</a:t>
            </a:r>
            <a:r>
              <a:rPr lang="en-US" dirty="0"/>
              <a:t>, allowing flexible and customized analysis of NBA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dashboard integrates multiple visualization components, including line plots, bar plots, distribution plots, and density plots, all linked through callbacks.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Interactivity enhances understanding by allowing users to immediately observe how changes in inputs affect trends, distributions, and relationships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phase transforms static exploratory analysis into a </a:t>
            </a:r>
            <a:r>
              <a:rPr lang="en-US" b="1" dirty="0"/>
              <a:t>user-driven analytical tool</a:t>
            </a:r>
            <a:r>
              <a:rPr lang="en-US" dirty="0"/>
              <a:t>, supporting both exploration and storytelling.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715C2D-0D02-3642-6F75-AAD94249B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17"/>
    </mc:Choice>
    <mc:Fallback xmlns="">
      <p:transition spd="slow" advTm="34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BAB901C-0D36-4FC7-9CD3-BAB7879E132A}">
  <we:reference id="wa200005566" version="3.0.0.3" store="en-US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1016</Words>
  <Application>Microsoft Office PowerPoint</Application>
  <PresentationFormat>On-screen Show (4:3)</PresentationFormat>
  <Paragraphs>151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ANURAG SURVE</dc:creator>
  <cp:keywords/>
  <dc:description>generated using python-pptx</dc:description>
  <cp:lastModifiedBy>ANURAG SURVE</cp:lastModifiedBy>
  <cp:revision>5</cp:revision>
  <dcterms:created xsi:type="dcterms:W3CDTF">2013-01-27T09:14:16Z</dcterms:created>
  <dcterms:modified xsi:type="dcterms:W3CDTF">2026-01-02T23:44:38Z</dcterms:modified>
  <cp:category/>
</cp:coreProperties>
</file>